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82" r:id="rId5"/>
    <p:sldId id="279" r:id="rId6"/>
    <p:sldId id="269" r:id="rId7"/>
    <p:sldId id="283" r:id="rId8"/>
    <p:sldId id="26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72" r:id="rId18"/>
    <p:sldId id="273" r:id="rId19"/>
    <p:sldId id="274" r:id="rId20"/>
    <p:sldId id="275" r:id="rId21"/>
    <p:sldId id="267" r:id="rId22"/>
    <p:sldId id="271" r:id="rId23"/>
    <p:sldId id="270" r:id="rId24"/>
    <p:sldId id="26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71" autoAdjust="0"/>
  </p:normalViewPr>
  <p:slideViewPr>
    <p:cSldViewPr>
      <p:cViewPr varScale="1">
        <p:scale>
          <a:sx n="51" d="100"/>
          <a:sy n="51" d="100"/>
        </p:scale>
        <p:origin x="-1243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D737B-1A5A-441F-BA26-03C235403E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8D6F99-A4C2-4153-85D8-3993A55F0A2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bn-BD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পানি </a:t>
          </a:r>
          <a:r>
            <a:rPr lang="bn-BD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দূষণ </a:t>
          </a:r>
          <a:r>
            <a:rPr lang="bn-BD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কাকে বলে বলতে পারবে  । </a:t>
          </a:r>
          <a:endParaRPr lang="en-US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gm:t>
    </dgm:pt>
    <dgm:pt modelId="{2A3C501C-A4F6-4787-A8AB-7C84E92C2197}" type="parTrans" cxnId="{F0E38CA3-A6B7-4BA3-9745-493662024B4E}">
      <dgm:prSet/>
      <dgm:spPr/>
      <dgm:t>
        <a:bodyPr/>
        <a:lstStyle/>
        <a:p>
          <a:endParaRPr lang="en-US"/>
        </a:p>
      </dgm:t>
    </dgm:pt>
    <dgm:pt modelId="{7D758878-C87C-4E15-8E42-26FD5531E548}" type="sibTrans" cxnId="{F0E38CA3-A6B7-4BA3-9745-493662024B4E}">
      <dgm:prSet/>
      <dgm:spPr/>
      <dgm:t>
        <a:bodyPr/>
        <a:lstStyle/>
        <a:p>
          <a:endParaRPr lang="en-US"/>
        </a:p>
      </dgm:t>
    </dgm:pt>
    <dgm:pt modelId="{67FC094C-4747-4AF7-91AE-2588F9CC974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bn-BD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পানি </a:t>
          </a:r>
          <a:r>
            <a:rPr lang="bn-BD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দূষণের </a:t>
          </a:r>
          <a:r>
            <a:rPr lang="bn-BD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কারণ গুলো ব্যাখ্যা করতে পারবে </a:t>
          </a:r>
          <a:r>
            <a:rPr lang="bn-BD" dirty="0" smtClean="0">
              <a:solidFill>
                <a:schemeClr val="tx1"/>
              </a:solidFill>
            </a:rPr>
            <a:t>। </a:t>
          </a:r>
          <a:endParaRPr lang="en-US" dirty="0">
            <a:solidFill>
              <a:schemeClr val="tx1"/>
            </a:solidFill>
          </a:endParaRPr>
        </a:p>
      </dgm:t>
    </dgm:pt>
    <dgm:pt modelId="{5F9AED5A-AD41-499D-BC91-E0369D2E715C}" type="parTrans" cxnId="{59B963D1-36D8-44BD-8EB2-9027B9FCA4CA}">
      <dgm:prSet/>
      <dgm:spPr/>
      <dgm:t>
        <a:bodyPr/>
        <a:lstStyle/>
        <a:p>
          <a:endParaRPr lang="en-US"/>
        </a:p>
      </dgm:t>
    </dgm:pt>
    <dgm:pt modelId="{602978A4-BF7C-4306-AAB8-D1C8899E4445}" type="sibTrans" cxnId="{59B963D1-36D8-44BD-8EB2-9027B9FCA4CA}">
      <dgm:prSet/>
      <dgm:spPr/>
      <dgm:t>
        <a:bodyPr/>
        <a:lstStyle/>
        <a:p>
          <a:endParaRPr lang="en-US"/>
        </a:p>
      </dgm:t>
    </dgm:pt>
    <dgm:pt modelId="{6A18CB53-D193-4ED4-9445-D7FC3B892671}" type="pres">
      <dgm:prSet presAssocID="{75CD737B-1A5A-441F-BA26-03C235403E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A65F0D1-4631-46CD-9483-FA2870E5DC82}" type="pres">
      <dgm:prSet presAssocID="{75CD737B-1A5A-441F-BA26-03C235403EF8}" presName="Name1" presStyleCnt="0"/>
      <dgm:spPr/>
    </dgm:pt>
    <dgm:pt modelId="{1C22CC54-AC8D-4BDD-A83E-753A6133E3D4}" type="pres">
      <dgm:prSet presAssocID="{75CD737B-1A5A-441F-BA26-03C235403EF8}" presName="cycle" presStyleCnt="0"/>
      <dgm:spPr/>
    </dgm:pt>
    <dgm:pt modelId="{57764BC8-7F27-42AC-A5C1-3548CD3F8F51}" type="pres">
      <dgm:prSet presAssocID="{75CD737B-1A5A-441F-BA26-03C235403EF8}" presName="srcNode" presStyleLbl="node1" presStyleIdx="0" presStyleCnt="2"/>
      <dgm:spPr/>
    </dgm:pt>
    <dgm:pt modelId="{01D4F3D2-A3E3-4E81-A1DA-3E6E5AD41E05}" type="pres">
      <dgm:prSet presAssocID="{75CD737B-1A5A-441F-BA26-03C235403EF8}" presName="conn" presStyleLbl="parChTrans1D2" presStyleIdx="0" presStyleCnt="1"/>
      <dgm:spPr/>
      <dgm:t>
        <a:bodyPr/>
        <a:lstStyle/>
        <a:p>
          <a:endParaRPr lang="en-US"/>
        </a:p>
      </dgm:t>
    </dgm:pt>
    <dgm:pt modelId="{A5283D50-0708-4A3A-9163-49732D891614}" type="pres">
      <dgm:prSet presAssocID="{75CD737B-1A5A-441F-BA26-03C235403EF8}" presName="extraNode" presStyleLbl="node1" presStyleIdx="0" presStyleCnt="2"/>
      <dgm:spPr/>
    </dgm:pt>
    <dgm:pt modelId="{4BDF7ECB-4F91-47A7-946C-FD5BB0FA29F0}" type="pres">
      <dgm:prSet presAssocID="{75CD737B-1A5A-441F-BA26-03C235403EF8}" presName="dstNode" presStyleLbl="node1" presStyleIdx="0" presStyleCnt="2"/>
      <dgm:spPr/>
    </dgm:pt>
    <dgm:pt modelId="{9E702558-BA37-4F92-83C4-63E4BED323A4}" type="pres">
      <dgm:prSet presAssocID="{818D6F99-A4C2-4153-85D8-3993A55F0A2D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FB766-4063-4620-9F21-6A536F511D97}" type="pres">
      <dgm:prSet presAssocID="{818D6F99-A4C2-4153-85D8-3993A55F0A2D}" presName="accent_1" presStyleCnt="0"/>
      <dgm:spPr/>
    </dgm:pt>
    <dgm:pt modelId="{EFD73C95-9967-46B9-8902-80EA2DA68DC3}" type="pres">
      <dgm:prSet presAssocID="{818D6F99-A4C2-4153-85D8-3993A55F0A2D}" presName="accentRepeatNode" presStyleLbl="solidFgAcc1" presStyleIdx="0" presStyleCnt="2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B2C3593-E852-4CAD-9827-1C8F6E6529A1}" type="pres">
      <dgm:prSet presAssocID="{67FC094C-4747-4AF7-91AE-2588F9CC9746}" presName="text_2" presStyleLbl="node1" presStyleIdx="1" presStyleCnt="2" custScaleX="1094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9F01-EF79-44A5-A1DA-939B5308E6B8}" type="pres">
      <dgm:prSet presAssocID="{67FC094C-4747-4AF7-91AE-2588F9CC9746}" presName="accent_2" presStyleCnt="0"/>
      <dgm:spPr/>
    </dgm:pt>
    <dgm:pt modelId="{BCC31A1D-6CAB-48A4-A5A9-6494EDA8D6E1}" type="pres">
      <dgm:prSet presAssocID="{67FC094C-4747-4AF7-91AE-2588F9CC9746}" presName="accentRepeatNode" presStyleLbl="solidFgAcc1" presStyleIdx="1" presStyleCnt="2" custScaleX="46194" custLinFactNeighborX="-9809" custLinFactNeighborY="-5320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59B963D1-36D8-44BD-8EB2-9027B9FCA4CA}" srcId="{75CD737B-1A5A-441F-BA26-03C235403EF8}" destId="{67FC094C-4747-4AF7-91AE-2588F9CC9746}" srcOrd="1" destOrd="0" parTransId="{5F9AED5A-AD41-499D-BC91-E0369D2E715C}" sibTransId="{602978A4-BF7C-4306-AAB8-D1C8899E4445}"/>
    <dgm:cxn modelId="{82EB3B84-017B-44B9-9013-BB21D9FA99A8}" type="presOf" srcId="{7D758878-C87C-4E15-8E42-26FD5531E548}" destId="{01D4F3D2-A3E3-4E81-A1DA-3E6E5AD41E05}" srcOrd="0" destOrd="0" presId="urn:microsoft.com/office/officeart/2008/layout/VerticalCurvedList"/>
    <dgm:cxn modelId="{E33AC9C5-71FA-432C-9397-35CA880D7ECE}" type="presOf" srcId="{75CD737B-1A5A-441F-BA26-03C235403EF8}" destId="{6A18CB53-D193-4ED4-9445-D7FC3B892671}" srcOrd="0" destOrd="0" presId="urn:microsoft.com/office/officeart/2008/layout/VerticalCurvedList"/>
    <dgm:cxn modelId="{93B72002-66A9-41F6-9F1C-838A48439E27}" type="presOf" srcId="{818D6F99-A4C2-4153-85D8-3993A55F0A2D}" destId="{9E702558-BA37-4F92-83C4-63E4BED323A4}" srcOrd="0" destOrd="0" presId="urn:microsoft.com/office/officeart/2008/layout/VerticalCurvedList"/>
    <dgm:cxn modelId="{F0E38CA3-A6B7-4BA3-9745-493662024B4E}" srcId="{75CD737B-1A5A-441F-BA26-03C235403EF8}" destId="{818D6F99-A4C2-4153-85D8-3993A55F0A2D}" srcOrd="0" destOrd="0" parTransId="{2A3C501C-A4F6-4787-A8AB-7C84E92C2197}" sibTransId="{7D758878-C87C-4E15-8E42-26FD5531E548}"/>
    <dgm:cxn modelId="{FF0B96F3-0319-4318-8D3B-203E21B2A5BC}" type="presOf" srcId="{67FC094C-4747-4AF7-91AE-2588F9CC9746}" destId="{3B2C3593-E852-4CAD-9827-1C8F6E6529A1}" srcOrd="0" destOrd="0" presId="urn:microsoft.com/office/officeart/2008/layout/VerticalCurvedList"/>
    <dgm:cxn modelId="{C53827C5-A44C-4FCE-A3AD-790175B0574C}" type="presParOf" srcId="{6A18CB53-D193-4ED4-9445-D7FC3B892671}" destId="{CA65F0D1-4631-46CD-9483-FA2870E5DC82}" srcOrd="0" destOrd="0" presId="urn:microsoft.com/office/officeart/2008/layout/VerticalCurvedList"/>
    <dgm:cxn modelId="{9B272FD2-9C31-4580-8F52-A96FB8E3CC8F}" type="presParOf" srcId="{CA65F0D1-4631-46CD-9483-FA2870E5DC82}" destId="{1C22CC54-AC8D-4BDD-A83E-753A6133E3D4}" srcOrd="0" destOrd="0" presId="urn:microsoft.com/office/officeart/2008/layout/VerticalCurvedList"/>
    <dgm:cxn modelId="{E5C2600B-E687-4457-BD5B-095E682511EF}" type="presParOf" srcId="{1C22CC54-AC8D-4BDD-A83E-753A6133E3D4}" destId="{57764BC8-7F27-42AC-A5C1-3548CD3F8F51}" srcOrd="0" destOrd="0" presId="urn:microsoft.com/office/officeart/2008/layout/VerticalCurvedList"/>
    <dgm:cxn modelId="{3F5D717D-8E92-45C1-BB64-C58138A6787F}" type="presParOf" srcId="{1C22CC54-AC8D-4BDD-A83E-753A6133E3D4}" destId="{01D4F3D2-A3E3-4E81-A1DA-3E6E5AD41E05}" srcOrd="1" destOrd="0" presId="urn:microsoft.com/office/officeart/2008/layout/VerticalCurvedList"/>
    <dgm:cxn modelId="{F39D1DD8-A7D3-42ED-8FFC-5F58555E40D1}" type="presParOf" srcId="{1C22CC54-AC8D-4BDD-A83E-753A6133E3D4}" destId="{A5283D50-0708-4A3A-9163-49732D891614}" srcOrd="2" destOrd="0" presId="urn:microsoft.com/office/officeart/2008/layout/VerticalCurvedList"/>
    <dgm:cxn modelId="{5E45F4AE-86FC-496D-ADDB-6F997164ACAE}" type="presParOf" srcId="{1C22CC54-AC8D-4BDD-A83E-753A6133E3D4}" destId="{4BDF7ECB-4F91-47A7-946C-FD5BB0FA29F0}" srcOrd="3" destOrd="0" presId="urn:microsoft.com/office/officeart/2008/layout/VerticalCurvedList"/>
    <dgm:cxn modelId="{07ABE987-853E-4160-93DB-D1C2F1288FED}" type="presParOf" srcId="{CA65F0D1-4631-46CD-9483-FA2870E5DC82}" destId="{9E702558-BA37-4F92-83C4-63E4BED323A4}" srcOrd="1" destOrd="0" presId="urn:microsoft.com/office/officeart/2008/layout/VerticalCurvedList"/>
    <dgm:cxn modelId="{6A95632D-D646-4454-B82A-5AD7815B34FD}" type="presParOf" srcId="{CA65F0D1-4631-46CD-9483-FA2870E5DC82}" destId="{09DFB766-4063-4620-9F21-6A536F511D97}" srcOrd="2" destOrd="0" presId="urn:microsoft.com/office/officeart/2008/layout/VerticalCurvedList"/>
    <dgm:cxn modelId="{617082D4-198A-4944-9726-E65F972EA1E5}" type="presParOf" srcId="{09DFB766-4063-4620-9F21-6A536F511D97}" destId="{EFD73C95-9967-46B9-8902-80EA2DA68DC3}" srcOrd="0" destOrd="0" presId="urn:microsoft.com/office/officeart/2008/layout/VerticalCurvedList"/>
    <dgm:cxn modelId="{F5C09EC9-503C-4E60-B66E-D946797A4369}" type="presParOf" srcId="{CA65F0D1-4631-46CD-9483-FA2870E5DC82}" destId="{3B2C3593-E852-4CAD-9827-1C8F6E6529A1}" srcOrd="3" destOrd="0" presId="urn:microsoft.com/office/officeart/2008/layout/VerticalCurvedList"/>
    <dgm:cxn modelId="{701E8DB0-66F8-46FB-851C-45042BFC1B0E}" type="presParOf" srcId="{CA65F0D1-4631-46CD-9483-FA2870E5DC82}" destId="{F2109F01-EF79-44A5-A1DA-939B5308E6B8}" srcOrd="4" destOrd="0" presId="urn:microsoft.com/office/officeart/2008/layout/VerticalCurvedList"/>
    <dgm:cxn modelId="{F93219E8-E617-427E-B08D-9278C0374788}" type="presParOf" srcId="{F2109F01-EF79-44A5-A1DA-939B5308E6B8}" destId="{BCC31A1D-6CAB-48A4-A5A9-6494EDA8D6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4F3D2-A3E3-4E81-A1DA-3E6E5AD41E05}">
      <dsp:nvSpPr>
        <dsp:cNvPr id="0" name=""/>
        <dsp:cNvSpPr/>
      </dsp:nvSpPr>
      <dsp:spPr>
        <a:xfrm>
          <a:off x="-4090498" y="-608294"/>
          <a:ext cx="4721788" cy="4721788"/>
        </a:xfrm>
        <a:prstGeom prst="blockArc">
          <a:avLst>
            <a:gd name="adj1" fmla="val 18900000"/>
            <a:gd name="adj2" fmla="val 2700000"/>
            <a:gd name="adj3" fmla="val 45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02558-BA37-4F92-83C4-63E4BED323A4}">
      <dsp:nvSpPr>
        <dsp:cNvPr id="0" name=""/>
        <dsp:cNvSpPr/>
      </dsp:nvSpPr>
      <dsp:spPr>
        <a:xfrm>
          <a:off x="488093" y="500752"/>
          <a:ext cx="6617953" cy="10013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834" tIns="86360" rIns="86360" bIns="8636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400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পানি </a:t>
          </a:r>
          <a:r>
            <a:rPr lang="bn-BD" sz="3400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দূষণ </a:t>
          </a:r>
          <a:r>
            <a:rPr lang="bn-BD" sz="3400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কাকে বলে বলতে পারবে  । </a:t>
          </a:r>
          <a:endParaRPr lang="en-US" sz="3400" kern="1200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sp:txBody>
      <dsp:txXfrm>
        <a:off x="488093" y="500752"/>
        <a:ext cx="6617953" cy="1001365"/>
      </dsp:txXfrm>
    </dsp:sp>
    <dsp:sp modelId="{EFD73C95-9967-46B9-8902-80EA2DA68DC3}">
      <dsp:nvSpPr>
        <dsp:cNvPr id="0" name=""/>
        <dsp:cNvSpPr/>
      </dsp:nvSpPr>
      <dsp:spPr>
        <a:xfrm>
          <a:off x="-137759" y="375582"/>
          <a:ext cx="1251706" cy="1251706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C3593-E852-4CAD-9827-1C8F6E6529A1}">
      <dsp:nvSpPr>
        <dsp:cNvPr id="0" name=""/>
        <dsp:cNvSpPr/>
      </dsp:nvSpPr>
      <dsp:spPr>
        <a:xfrm>
          <a:off x="175593" y="2003081"/>
          <a:ext cx="7242953" cy="10013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834" tIns="86360" rIns="86360" bIns="8636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400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পানি </a:t>
          </a:r>
          <a:r>
            <a:rPr lang="bn-BD" sz="3400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দূষণের </a:t>
          </a:r>
          <a:r>
            <a:rPr lang="bn-BD" sz="3400" kern="12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rPr>
            <a:t>কারণ গুলো ব্যাখ্যা করতে পারবে </a:t>
          </a:r>
          <a:r>
            <a:rPr lang="bn-BD" sz="3400" kern="1200" dirty="0" smtClean="0">
              <a:solidFill>
                <a:schemeClr val="tx1"/>
              </a:solidFill>
            </a:rPr>
            <a:t>। 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175593" y="2003081"/>
        <a:ext cx="7242953" cy="1001365"/>
      </dsp:txXfrm>
    </dsp:sp>
    <dsp:sp modelId="{BCC31A1D-6CAB-48A4-A5A9-6494EDA8D6E1}">
      <dsp:nvSpPr>
        <dsp:cNvPr id="0" name=""/>
        <dsp:cNvSpPr/>
      </dsp:nvSpPr>
      <dsp:spPr>
        <a:xfrm>
          <a:off x="76206" y="1811320"/>
          <a:ext cx="578213" cy="1251706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8E28AD9-0C90-4884-98C6-EAF8DE66D2E7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EE4EB12-EFBB-468C-85B6-A82A9824E25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New folder (2)\picmix.com_37358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914400"/>
            <a:ext cx="5486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আজকের ক্লাসে স্বাগতম </a:t>
            </a:r>
            <a:endParaRPr lang="en-US" sz="5400" b="1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6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New folder (2)\pani\1400687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29" y="114300"/>
            <a:ext cx="4800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04019" y="990600"/>
            <a:ext cx="2895600" cy="4191000"/>
          </a:xfrm>
          <a:prstGeom prst="wedgeEllipseCallout">
            <a:avLst>
              <a:gd name="adj1" fmla="val 84091"/>
              <a:gd name="adj2" fmla="val -109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পানিতে ময়লা আবর্জনা ফেলার জন্য পানি দূষিত হচ্ছে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276600"/>
            <a:ext cx="4687529" cy="32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New folder (2)\pani\p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7"/>
          <a:stretch/>
        </p:blipFill>
        <p:spPr bwMode="auto">
          <a:xfrm>
            <a:off x="4267200" y="685800"/>
            <a:ext cx="4495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449826" y="685800"/>
            <a:ext cx="2667000" cy="5029200"/>
          </a:xfrm>
          <a:prstGeom prst="wedgeRectCallout">
            <a:avLst>
              <a:gd name="adj1" fmla="val 93946"/>
              <a:gd name="adj2" fmla="val 1184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জলাশয়ের উপর কাঁচা পায়খানা তৈরি করার ফলে পানি দূষিত হয় । 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9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New folder (2)\pani\p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6"/>
          <a:stretch/>
        </p:blipFill>
        <p:spPr bwMode="auto">
          <a:xfrm>
            <a:off x="4141838" y="228600"/>
            <a:ext cx="48291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152400" y="457200"/>
            <a:ext cx="2514600" cy="5334000"/>
          </a:xfrm>
          <a:prstGeom prst="wedgeRectCallout">
            <a:avLst>
              <a:gd name="adj1" fmla="val 110428"/>
              <a:gd name="adj2" fmla="val -567"/>
            </a:avLst>
          </a:prstGeom>
          <a:solidFill>
            <a:schemeClr val="bg2">
              <a:lumMod val="90000"/>
            </a:schemeClr>
          </a:solidFill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পানিতে পাট  ভিজিয়ে রাখার ফলে পানি দূষিত হয়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5123" name="Picture 3" descr="E:\New folder (2)\pani\7dd483851e3bf71d0dc030ad0d09a3ad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39" y="3200400"/>
            <a:ext cx="48291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6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New folder (2)\pani\gos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04800"/>
            <a:ext cx="396240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81000" y="304800"/>
            <a:ext cx="3048000" cy="5181600"/>
          </a:xfrm>
          <a:prstGeom prst="wedgeRoundRectCallout">
            <a:avLst>
              <a:gd name="adj1" fmla="val 92608"/>
              <a:gd name="adj2" fmla="val 4945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পানিতে গরু</a:t>
            </a:r>
            <a:r>
              <a:rPr lang="en-US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,</a:t>
            </a:r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মহিষ ,ছাগল গোসল করানোর ফলে পানি দূষিত হচ্ছে  ।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3429000"/>
            <a:ext cx="3962400" cy="32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7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New folder (2)\pani\k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19100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New folder (2)\pani\k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4191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75303" y="533400"/>
            <a:ext cx="3200400" cy="5410200"/>
          </a:xfrm>
          <a:prstGeom prst="wedgeRectCallout">
            <a:avLst>
              <a:gd name="adj1" fmla="val 88845"/>
              <a:gd name="adj2" fmla="val -271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জমিতে কীটনাশক প্রয়োগের ফলে পানি দূষিত হয় ।এগুলো মাটির নিচের পানির সাথে মিশেও পানিকে দূষিত করছে ।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New folder (2)\pani\s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3810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0" y="533400"/>
            <a:ext cx="3810000" cy="5181600"/>
          </a:xfrm>
          <a:prstGeom prst="cloudCallout">
            <a:avLst>
              <a:gd name="adj1" fmla="val 81748"/>
              <a:gd name="adj2" fmla="val -390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ফসল উৎপাদন বৃদ্ধির জন্য জমিতে যে সার প্রয়োগ করা হয়  তা বৃষ্টি এবং বন্যার পানির সাথে  নদী-নালা, খাল-বিল,  সাগরের পানির সাথে মিশে পানি দূষিত করে । </a:t>
            </a: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New folder (2)\pani\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495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New folder (2)\pani\te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09900"/>
            <a:ext cx="4648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04019" y="479323"/>
            <a:ext cx="3124200" cy="5410200"/>
          </a:xfrm>
          <a:prstGeom prst="wedgeRectCallout">
            <a:avLst>
              <a:gd name="adj1" fmla="val 91951"/>
              <a:gd name="adj2" fmla="val -292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বিভিন্ন জাহাজে ব্যবহৃত পোড়ানো তেল , তেল বাহী জাহাজ দুবি ,তেল খনি থেকে নির্গত তেল পানিতে মিশে পানি দূষিত হচ্ছে । 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New folder (2)\pani\image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267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New folder (2)\pani\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419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57200" y="990600"/>
            <a:ext cx="1981200" cy="4953000"/>
          </a:xfrm>
          <a:prstGeom prst="wedgeRoundRectCallout">
            <a:avLst>
              <a:gd name="adj1" fmla="val 150383"/>
              <a:gd name="adj2" fmla="val -3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পানিতে মরা মাছ থাকলে পানি দূষিত হয় । 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4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পানিতে মরা১২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57200"/>
            <a:ext cx="521208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loud Callout 1"/>
          <p:cNvSpPr/>
          <p:nvPr/>
        </p:nvSpPr>
        <p:spPr>
          <a:xfrm>
            <a:off x="0" y="457200"/>
            <a:ext cx="3048000" cy="5867400"/>
          </a:xfrm>
          <a:prstGeom prst="cloudCallout">
            <a:avLst>
              <a:gd name="adj1" fmla="val 100915"/>
              <a:gd name="adj2" fmla="val -15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মরা জীবব্জন্তু পানিতে মিশে পানি দূষিত হচ্ছে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1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209715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2400"/>
            <a:ext cx="4566613" cy="2971800"/>
          </a:xfrm>
          <a:prstGeom prst="rect">
            <a:avLst/>
          </a:prstGeom>
        </p:spPr>
      </p:pic>
      <p:pic>
        <p:nvPicPr>
          <p:cNvPr id="3074" name="Picture 2" descr="E:\New folder (2)\pani\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4904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28600" y="304799"/>
            <a:ext cx="2667000" cy="5153025"/>
          </a:xfrm>
          <a:prstGeom prst="cloudCallout">
            <a:avLst>
              <a:gd name="adj1" fmla="val 105803"/>
              <a:gd name="adj2" fmla="val 1031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পানিতে থালা বাসন, জামা কাপড়  ধৌত করলে পানি দূষিত হয়। 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111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tanvir ahmed\prince and paharpur\prince chatal &amp; paharpur(2017)\picture\IMG_20170310_1714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5" r="-484"/>
          <a:stretch/>
        </p:blipFill>
        <p:spPr bwMode="auto">
          <a:xfrm>
            <a:off x="4505632" y="17206"/>
            <a:ext cx="4800600" cy="68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58032" y="990600"/>
            <a:ext cx="449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           তহমিনা খাতুন </a:t>
            </a:r>
          </a:p>
          <a:p>
            <a:pPr algn="ctr"/>
            <a:r>
              <a:rPr lang="bn-BD" sz="32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          সহঃশিক্ষক (কম্পিঃ) </a:t>
            </a:r>
          </a:p>
          <a:p>
            <a:pPr algn="ctr"/>
            <a:r>
              <a:rPr lang="bn-BD" sz="32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   আশেকপুর সি,পি উচ্চ বিদ্যালয় । </a:t>
            </a:r>
          </a:p>
          <a:p>
            <a:pPr algn="ctr"/>
            <a:r>
              <a:rPr lang="bn-BD" sz="32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শাজাহানপুর , বগুড়া । </a:t>
            </a:r>
          </a:p>
          <a:p>
            <a:pPr algn="ctr"/>
            <a:r>
              <a:rPr lang="bn-BD" sz="32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মোবাঃ০১৭৩৭৭২০৫৩৬ </a:t>
            </a:r>
          </a:p>
          <a:p>
            <a:pPr algn="ctr"/>
            <a:endParaRPr lang="en-US" sz="3200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1027" name="Picture 3" descr="E:\tanvir ahmed\prince and paharpur\prince chatal &amp; paharpur(2017)\picture\IMG_20170310_1712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0" t="16935" r="9463"/>
          <a:stretch/>
        </p:blipFill>
        <p:spPr bwMode="auto">
          <a:xfrm>
            <a:off x="4758430" y="3410503"/>
            <a:ext cx="3620729" cy="34437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tanvir ahmed\prince and paharpur\prince chatal &amp; paharpur(2017)\picture\IMG_20170310_1714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5"/>
          <a:stretch/>
        </p:blipFill>
        <p:spPr bwMode="auto">
          <a:xfrm>
            <a:off x="0" y="17206"/>
            <a:ext cx="4495800" cy="68407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33400" y="1295400"/>
            <a:ext cx="35052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বিষয়ঃ সাধারন বিজ্ঞান </a:t>
            </a:r>
          </a:p>
          <a:p>
            <a:pPr algn="ctr"/>
            <a:r>
              <a:rPr lang="bn-BD" sz="36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 শ্রেনীঃ সপ্তম শেনী </a:t>
            </a:r>
          </a:p>
          <a:p>
            <a:pPr algn="ctr"/>
            <a:r>
              <a:rPr lang="bn-BD" sz="36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সময়ঃ ৩৫ মিনিট </a:t>
            </a:r>
            <a:endParaRPr lang="en-US" sz="36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1030" name="Picture 6" descr="E:\New folder (2)\pani\c7_sci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75702"/>
            <a:ext cx="2362200" cy="23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152400"/>
            <a:ext cx="3486150" cy="639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পরিচিতি </a:t>
            </a:r>
            <a:endParaRPr lang="en-US" sz="36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" b="11221"/>
          <a:stretch/>
        </p:blipFill>
        <p:spPr bwMode="auto">
          <a:xfrm>
            <a:off x="4495800" y="228600"/>
            <a:ext cx="4419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52400" y="747252"/>
            <a:ext cx="2743200" cy="4572000"/>
          </a:xfrm>
          <a:prstGeom prst="wedgeEllipseCallout">
            <a:avLst>
              <a:gd name="adj1" fmla="val 106049"/>
              <a:gd name="adj2" fmla="val 572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শিল্প কারখানা থেকে নির্গত  বর্জ্যের কারনে পানি দূষন হচ্ছে ।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New folder (2)\pani\p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828800" y="213852"/>
            <a:ext cx="5181600" cy="1066800"/>
          </a:xfrm>
          <a:prstGeom prst="star5">
            <a:avLst>
              <a:gd name="adj" fmla="val 49109"/>
              <a:gd name="hf" fmla="val 105146"/>
              <a:gd name="vf" fmla="val 11055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দলীয় কাজ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Bevel 2"/>
          <p:cNvSpPr/>
          <p:nvPr/>
        </p:nvSpPr>
        <p:spPr>
          <a:xfrm>
            <a:off x="990599" y="4702277"/>
            <a:ext cx="7162800" cy="1371600"/>
          </a:xfrm>
          <a:prstGeom prst="bevel">
            <a:avLst>
              <a:gd name="adj" fmla="val 533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 </a:t>
            </a:r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দূষণের</a:t>
            </a:r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কারন গুলো ব্যাখ্যা কর ?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vel 2"/>
          <p:cNvSpPr/>
          <p:nvPr/>
        </p:nvSpPr>
        <p:spPr>
          <a:xfrm>
            <a:off x="11277600" y="5888064"/>
            <a:ext cx="8686800" cy="762000"/>
          </a:xfrm>
          <a:prstGeom prst="bevel">
            <a:avLst>
              <a:gd name="adj" fmla="val 927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সঠিক উত্তর টি  জানার জন্য  গোল  চিহ্নিত  স্থানে ক্লিক কর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76200"/>
            <a:ext cx="3886200" cy="533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মূল্যায়ন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381000" y="762000"/>
            <a:ext cx="5486400" cy="76200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দূষণের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কারণ কোনটি ?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0261" y="1606657"/>
            <a:ext cx="609600" cy="609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Bevel 5"/>
          <p:cNvSpPr/>
          <p:nvPr/>
        </p:nvSpPr>
        <p:spPr>
          <a:xfrm>
            <a:off x="889861" y="1660255"/>
            <a:ext cx="2272439" cy="53340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ভাটায় ইট পোড়ানো 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45603" y="1671879"/>
            <a:ext cx="685800" cy="609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খ</a:t>
            </a:r>
            <a:r>
              <a:rPr lang="bn-BD" sz="3600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36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8" name="Bevel 7"/>
          <p:cNvSpPr/>
          <p:nvPr/>
        </p:nvSpPr>
        <p:spPr>
          <a:xfrm>
            <a:off x="3923009" y="1709979"/>
            <a:ext cx="1752600" cy="53340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বৃক্ষ নিধন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43414" y="1702875"/>
            <a:ext cx="838200" cy="533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</a:t>
            </a:r>
            <a:r>
              <a:rPr lang="bn-BD" sz="3600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36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6581614" y="1709979"/>
            <a:ext cx="2296332" cy="533400"/>
          </a:xfrm>
          <a:prstGeom prst="bevel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কলকারখানার বর্জ্য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1" name="Bevel 10"/>
          <p:cNvSpPr/>
          <p:nvPr/>
        </p:nvSpPr>
        <p:spPr>
          <a:xfrm>
            <a:off x="388749" y="2438400"/>
            <a:ext cx="5715000" cy="609600"/>
          </a:xfrm>
          <a:prstGeom prst="bevel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দূষণের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প্রাকৃতিক কারন কোনটি ?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0261" y="3195234"/>
            <a:ext cx="609600" cy="609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3" name="Bevel 12"/>
          <p:cNvSpPr/>
          <p:nvPr/>
        </p:nvSpPr>
        <p:spPr>
          <a:xfrm>
            <a:off x="948302" y="3199109"/>
            <a:ext cx="1905001" cy="609600"/>
          </a:xfrm>
          <a:prstGeom prst="bevel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গাছ কাটা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58240" y="3210732"/>
            <a:ext cx="762000" cy="609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খ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5" name="Bevel 14"/>
          <p:cNvSpPr/>
          <p:nvPr/>
        </p:nvSpPr>
        <p:spPr>
          <a:xfrm>
            <a:off x="3720240" y="3210732"/>
            <a:ext cx="2001219" cy="609600"/>
          </a:xfrm>
          <a:prstGeom prst="bevel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নদীতে বর্জ্য ফেলা  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67400" y="3210732"/>
            <a:ext cx="599268" cy="609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17" name="Bevel 16"/>
          <p:cNvSpPr/>
          <p:nvPr/>
        </p:nvSpPr>
        <p:spPr>
          <a:xfrm>
            <a:off x="6744346" y="3142281"/>
            <a:ext cx="2133600" cy="609600"/>
          </a:xfrm>
          <a:prstGeom prst="bevel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বন্যা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8" name="Bevel 17"/>
          <p:cNvSpPr/>
          <p:nvPr/>
        </p:nvSpPr>
        <p:spPr>
          <a:xfrm>
            <a:off x="304800" y="3886200"/>
            <a:ext cx="5715000" cy="685800"/>
          </a:xfrm>
          <a:prstGeom prst="bevel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কোনটির জন্য পানি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দূষণ </a:t>
            </a:r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হতে পারে ?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6386" y="4714067"/>
            <a:ext cx="609599" cy="685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20" name="Bevel 19"/>
          <p:cNvSpPr/>
          <p:nvPr/>
        </p:nvSpPr>
        <p:spPr>
          <a:xfrm>
            <a:off x="919565" y="4756687"/>
            <a:ext cx="2267272" cy="685800"/>
          </a:xfrm>
          <a:prstGeom prst="bevel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খেতের আগাছা দমন 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93294" y="4823847"/>
            <a:ext cx="685801" cy="685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খ</a:t>
            </a:r>
            <a:r>
              <a:rPr lang="bn-BD" dirty="0" smtClean="0">
                <a:latin typeface="Nikosh" pitchFamily="2" charset="0"/>
                <a:cs typeface="Nikosh" pitchFamily="2" charset="0"/>
              </a:rPr>
              <a:t>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22" name="Bevel 21"/>
          <p:cNvSpPr/>
          <p:nvPr/>
        </p:nvSpPr>
        <p:spPr>
          <a:xfrm>
            <a:off x="3931403" y="4800599"/>
            <a:ext cx="2057400" cy="685800"/>
          </a:xfrm>
          <a:prstGeom prst="bevel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গবাদিপশুর গোসল 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72014" y="4914899"/>
            <a:ext cx="9144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24" name="Bevel 23"/>
          <p:cNvSpPr/>
          <p:nvPr/>
        </p:nvSpPr>
        <p:spPr>
          <a:xfrm>
            <a:off x="6929035" y="4823847"/>
            <a:ext cx="2057400" cy="662553"/>
          </a:xfrm>
          <a:prstGeom prst="bevel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আগাছা পোড়ানো  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332567" y="1625707"/>
            <a:ext cx="497236" cy="5715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3339240" y="1709979"/>
            <a:ext cx="539855" cy="48722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67400" y="1709979"/>
            <a:ext cx="299634" cy="483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388749" y="3352800"/>
            <a:ext cx="441054" cy="39908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/>
          <p:cNvSpPr/>
          <p:nvPr/>
        </p:nvSpPr>
        <p:spPr>
          <a:xfrm>
            <a:off x="3186837" y="3352800"/>
            <a:ext cx="349357" cy="39908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017217" y="3352800"/>
            <a:ext cx="383583" cy="452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/>
          <p:cNvSpPr/>
          <p:nvPr/>
        </p:nvSpPr>
        <p:spPr>
          <a:xfrm>
            <a:off x="381000" y="4823847"/>
            <a:ext cx="448803" cy="548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339240" y="5056967"/>
            <a:ext cx="381000" cy="315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/>
          <p:cNvSpPr/>
          <p:nvPr/>
        </p:nvSpPr>
        <p:spPr>
          <a:xfrm>
            <a:off x="6209008" y="4914899"/>
            <a:ext cx="372606" cy="48496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8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5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45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5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0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450"/>
                            </p:stCondLst>
                            <p:childTnLst>
                              <p:par>
                                <p:cTn id="1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150"/>
                            </p:stCondLst>
                            <p:childTnLst>
                              <p:par>
                                <p:cTn id="1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900"/>
                            </p:stCondLst>
                            <p:childTnLst>
                              <p:par>
                                <p:cTn id="1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400"/>
                            </p:stCondLst>
                            <p:childTnLst>
                              <p:par>
                                <p:cTn id="1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100"/>
                            </p:stCondLst>
                            <p:childTnLst>
                              <p:par>
                                <p:cTn id="1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333 -0.0141 L -2.88333 0.00555 " pathEditMode="relative" rAng="0" ptsTypes="AA">
                                      <p:cBhvr>
                                        <p:cTn id="181" dur="7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00" y="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P\SHAREit\Pictures\khadho\amis\sorkora\blood\imageb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826"/>
            <a:ext cx="9144000" cy="678179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647700" y="3346654"/>
            <a:ext cx="78486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2">
                    <a:lumMod val="75000"/>
                  </a:schemeClr>
                </a:solidFill>
                <a:latin typeface="Nikosh" pitchFamily="2" charset="0"/>
                <a:cs typeface="Nikosh" pitchFamily="2" charset="0"/>
              </a:rPr>
              <a:t>পানি </a:t>
            </a:r>
            <a:r>
              <a:rPr lang="bn-BD" sz="3600" b="1" dirty="0" smtClean="0">
                <a:solidFill>
                  <a:schemeClr val="tx2">
                    <a:lumMod val="75000"/>
                  </a:schemeClr>
                </a:solidFill>
                <a:latin typeface="Nikosh" pitchFamily="2" charset="0"/>
                <a:cs typeface="Nikosh" pitchFamily="2" charset="0"/>
              </a:rPr>
              <a:t>দূষণ </a:t>
            </a:r>
            <a:r>
              <a:rPr lang="bn-BD" sz="3600" b="1" dirty="0" smtClean="0">
                <a:solidFill>
                  <a:schemeClr val="tx2">
                    <a:lumMod val="75000"/>
                  </a:schemeClr>
                </a:solidFill>
                <a:latin typeface="Nikosh" pitchFamily="2" charset="0"/>
                <a:cs typeface="Nikosh" pitchFamily="2" charset="0"/>
              </a:rPr>
              <a:t>কেন ক্ষতিকর ? – ব্যাখ্যা কর । 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19400" y="-49161"/>
            <a:ext cx="4038600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2">
                    <a:lumMod val="75000"/>
                  </a:schemeClr>
                </a:solidFill>
                <a:latin typeface="Nikosh" pitchFamily="2" charset="0"/>
                <a:cs typeface="Nikosh" pitchFamily="2" charset="0"/>
              </a:rPr>
              <a:t>বাড়ির কাজ 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3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New folder (2)\8348d5cf2e3b37ac8005bc604c73f57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003"/>
            <a:ext cx="4648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New folder (2)\d0e1e9d27c557510979834802ce7ca3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596666"/>
            <a:ext cx="43434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228600"/>
            <a:ext cx="5334000" cy="1020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সবাইকে ধন্যবাদ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7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CP\Video_149122360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নিচের ছবিটি লক্ষ কর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P\Video_14912557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78944"/>
            <a:ext cx="5134897" cy="22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P\Video_149125575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1944"/>
            <a:ext cx="4191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CP\Video_149125508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097" y="911944"/>
            <a:ext cx="4114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4546" y="152400"/>
            <a:ext cx="7276454" cy="7595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এসো আমরা আরও কয়েকটি ছবি দেখি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5791200"/>
            <a:ext cx="7010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ছবিতে আমরা কি দেখলাম ? 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5791200"/>
            <a:ext cx="7391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শিল্প কারখানার বর্জ্য পানিতে পড়ছে , পানিতে ময়লা আবর্জনা ফেলা হচ্ছে , এবং পানিতে কাপড় কাঁচা ও থালা বাসন ধোয়া হচ্ছে  । </a:t>
            </a:r>
            <a:endParaRPr lang="en-US" sz="24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4546" y="5791200"/>
            <a:ext cx="7430146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পানিতে এই কাজগুলো করলে কি হয় ? </a:t>
            </a:r>
            <a:endParaRPr lang="en-US" sz="3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546" y="5791200"/>
            <a:ext cx="7562527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 দূষিত হয়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9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1066800"/>
            <a:ext cx="70104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তাহলে আজকের পাঠ –</a:t>
            </a:r>
          </a:p>
          <a:p>
            <a:pPr algn="ctr"/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3342968"/>
            <a:ext cx="37338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পানি </a:t>
            </a:r>
            <a:r>
              <a:rPr lang="bn-BD" sz="48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দূষণ  </a:t>
            </a:r>
            <a:endParaRPr lang="en-US" sz="4800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P\SHAREit\Pictures\khadho\amis\sorkora\blood\ll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06"/>
            <a:ext cx="1581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evel 1"/>
          <p:cNvSpPr/>
          <p:nvPr/>
        </p:nvSpPr>
        <p:spPr>
          <a:xfrm>
            <a:off x="1676400" y="228600"/>
            <a:ext cx="7162800" cy="838200"/>
          </a:xfrm>
          <a:prstGeom prst="bevel">
            <a:avLst>
              <a:gd name="adj" fmla="val 898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এই পাঠ শেষে  শিক্ষার্থীরা -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55924940"/>
              </p:ext>
            </p:extLst>
          </p:nvPr>
        </p:nvGraphicFramePr>
        <p:xfrm>
          <a:off x="1524000" y="1676400"/>
          <a:ext cx="7280787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ACP\SHAREit\Pictures\khadho\amis\sorkora\blood\ll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6714" y="1719262"/>
            <a:ext cx="1581150" cy="83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534400" cy="2362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পানিতে ক্ষতিকর কোনো পদার্থ বা জীবানু মিশে যখন তা জীবের ক্ষতির কারন হয় তখন তাকে পানি </a:t>
            </a:r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দূষণ বলে </a:t>
            </a:r>
            <a:r>
              <a:rPr lang="bn-BD" sz="40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40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3" name="Picture 2" descr="pollution34.jpg"/>
          <p:cNvPicPr>
            <a:picLocks noChangeAspect="1"/>
          </p:cNvPicPr>
          <p:nvPr/>
        </p:nvPicPr>
        <p:blipFill>
          <a:blip r:embed="rId2"/>
          <a:srcRect b="5702"/>
          <a:stretch>
            <a:fillRect/>
          </a:stretch>
        </p:blipFill>
        <p:spPr>
          <a:xfrm>
            <a:off x="304800" y="2819400"/>
            <a:ext cx="85344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97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New folder (2)\pani\image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2514600" y="228600"/>
            <a:ext cx="2895600" cy="1752600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rgbClr val="0070C0"/>
                </a:solidFill>
                <a:latin typeface="Nikosh" pitchFamily="2" charset="0"/>
                <a:cs typeface="Nikosh" pitchFamily="2" charset="0"/>
              </a:rPr>
              <a:t>একক কাজ </a:t>
            </a:r>
            <a:endParaRPr lang="en-US" sz="4800" b="1" dirty="0">
              <a:solidFill>
                <a:srgbClr val="0070C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286000"/>
            <a:ext cx="6858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solidFill>
                  <a:srgbClr val="0070C0"/>
                </a:solidFill>
                <a:latin typeface="Nikosh" pitchFamily="2" charset="0"/>
                <a:cs typeface="Nikosh" pitchFamily="2" charset="0"/>
              </a:rPr>
              <a:t>পানি </a:t>
            </a:r>
            <a:r>
              <a:rPr lang="bn-BD" sz="4400" b="1" dirty="0" smtClean="0">
                <a:solidFill>
                  <a:srgbClr val="0070C0"/>
                </a:solidFill>
                <a:latin typeface="Nikosh" pitchFamily="2" charset="0"/>
                <a:cs typeface="Nikosh" pitchFamily="2" charset="0"/>
              </a:rPr>
              <a:t>দূষণ কাকে </a:t>
            </a:r>
            <a:r>
              <a:rPr lang="bn-BD" sz="4400" b="1" dirty="0" smtClean="0">
                <a:solidFill>
                  <a:srgbClr val="0070C0"/>
                </a:solidFill>
                <a:latin typeface="Nikosh" pitchFamily="2" charset="0"/>
                <a:cs typeface="Nikosh" pitchFamily="2" charset="0"/>
              </a:rPr>
              <a:t>বলে ? </a:t>
            </a:r>
            <a:endParaRPr lang="en-US" sz="4400" b="1" dirty="0">
              <a:solidFill>
                <a:srgbClr val="0070C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New folder (2)\pani\52decf900a696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60514"/>
            <a:ext cx="4190998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04800" y="1295400"/>
            <a:ext cx="2133600" cy="5029200"/>
          </a:xfrm>
          <a:prstGeom prst="wedgeRectCallout">
            <a:avLst>
              <a:gd name="adj1" fmla="val 138845"/>
              <a:gd name="adj2" fmla="val 145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কলকারখানার বর্জ্য পদার্থ পানিতে পড়ে পানি দূষিত হচ্ছে ।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2051" name="Picture 3" descr="E:\New folder (2)\pani\l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0"/>
            <a:ext cx="419099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evel 2"/>
          <p:cNvSpPr/>
          <p:nvPr/>
        </p:nvSpPr>
        <p:spPr>
          <a:xfrm>
            <a:off x="714067" y="152400"/>
            <a:ext cx="7619998" cy="838200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পানি </a:t>
            </a:r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দূষণের</a:t>
            </a:r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কারন </a:t>
            </a:r>
            <a:endParaRPr lang="en-US" sz="36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600</TotalTime>
  <Words>372</Words>
  <Application>Microsoft Office PowerPoint</Application>
  <PresentationFormat>On-screen Show (4:3)</PresentationFormat>
  <Paragraphs>65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ACP</dc:creator>
  <cp:lastModifiedBy>ACP</cp:lastModifiedBy>
  <cp:revision>121</cp:revision>
  <dcterms:created xsi:type="dcterms:W3CDTF">2017-03-31T13:56:31Z</dcterms:created>
  <dcterms:modified xsi:type="dcterms:W3CDTF">2017-04-09T16:08:13Z</dcterms:modified>
</cp:coreProperties>
</file>